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hart3.xml" ContentType="application/vnd.openxmlformats-officedocument.drawingml.chart+xml"/>
  <Override PartName="/ppt/charts/colors3.xml" ContentType="application/vnd.ms-office.chartcolor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e, Jeanne" initials="LJ" lastIdx="20" clrIdx="0">
    <p:extLst>
      <p:ext uri="{19B8F6BF-5375-455C-9EA6-DF929625EA0E}">
        <p15:presenceInfo xmlns:p15="http://schemas.microsoft.com/office/powerpoint/2012/main" userId="Lee, Jeann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1C24"/>
    <a:srgbClr val="9DC3E6"/>
    <a:srgbClr val="1D345E"/>
    <a:srgbClr val="EE1B25"/>
    <a:srgbClr val="F14B53"/>
    <a:srgbClr val="6475A4"/>
    <a:srgbClr val="A93B2A"/>
    <a:srgbClr val="A1ACC5"/>
    <a:srgbClr val="37AB27"/>
    <a:srgbClr val="1D35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18" autoAdjust="0"/>
    <p:restoredTop sz="95186" autoAdjust="0"/>
  </p:normalViewPr>
  <p:slideViewPr>
    <p:cSldViewPr snapToGrid="0">
      <p:cViewPr varScale="1">
        <p:scale>
          <a:sx n="86" d="100"/>
          <a:sy n="86" d="100"/>
        </p:scale>
        <p:origin x="3090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commentAuthors" Target="commentAuthors.xml"/><Relationship Id="rId9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961791698868343"/>
          <c:y val="5.2380494833327955E-2"/>
          <c:w val="0.73949887032509187"/>
          <c:h val="0.9172712568139542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disbursements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DC3E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98A-4D91-8C06-EC4D2E4D246C}"/>
              </c:ext>
            </c:extLst>
          </c:dPt>
          <c:dPt>
            <c:idx val="1"/>
            <c:invertIfNegative val="0"/>
            <c:bubble3D val="0"/>
            <c:spPr>
              <a:solidFill>
                <a:srgbClr val="9DC3E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098A-4D91-8C06-EC4D2E4D246C}"/>
              </c:ext>
            </c:extLst>
          </c:dPt>
          <c:dPt>
            <c:idx val="2"/>
            <c:invertIfNegative val="0"/>
            <c:bubble3D val="0"/>
            <c:spPr>
              <a:solidFill>
                <a:srgbClr val="9DC3E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98A-4D91-8C06-EC4D2E4D246C}"/>
              </c:ext>
            </c:extLst>
          </c:dPt>
          <c:dPt>
            <c:idx val="3"/>
            <c:invertIfNegative val="0"/>
            <c:bubble3D val="0"/>
            <c:spPr>
              <a:solidFill>
                <a:srgbClr val="9DC3E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098A-4D91-8C06-EC4D2E4D246C}"/>
              </c:ext>
            </c:extLst>
          </c:dPt>
          <c:dPt>
            <c:idx val="4"/>
            <c:invertIfNegative val="0"/>
            <c:bubble3D val="0"/>
            <c:spPr>
              <a:solidFill>
                <a:srgbClr val="9DC3E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98A-4D91-8C06-EC4D2E4D246C}"/>
              </c:ext>
            </c:extLst>
          </c:dPt>
          <c:dPt>
            <c:idx val="5"/>
            <c:invertIfNegative val="0"/>
            <c:bubble3D val="0"/>
            <c:spPr>
              <a:solidFill>
                <a:srgbClr val="9DC3E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098A-4D91-8C06-EC4D2E4D246C}"/>
              </c:ext>
            </c:extLst>
          </c:dPt>
          <c:dPt>
            <c:idx val="6"/>
            <c:invertIfNegative val="0"/>
            <c:bubble3D val="0"/>
            <c:spPr>
              <a:solidFill>
                <a:srgbClr val="9DC3E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98A-4D91-8C06-EC4D2E4D246C}"/>
              </c:ext>
            </c:extLst>
          </c:dPt>
          <c:dLbls>
            <c:dLbl>
              <c:idx val="0"/>
              <c:layout>
                <c:manualLayout>
                  <c:x val="-1.09752856959831E-16"/>
                  <c:y val="1.15699633676276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98A-4D91-8C06-EC4D2E4D246C}"/>
                </c:ext>
              </c:extLst>
            </c:dLbl>
            <c:dLbl>
              <c:idx val="1"/>
              <c:layout>
                <c:manualLayout>
                  <c:x val="-1.09752856959831E-16"/>
                  <c:y val="5.784298498951766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98A-4D91-8C06-EC4D2E4D246C}"/>
                </c:ext>
              </c:extLst>
            </c:dLbl>
            <c:dLbl>
              <c:idx val="2"/>
              <c:layout>
                <c:manualLayout>
                  <c:x val="-8.9798829409800142E-3"/>
                  <c:y val="1.15695079110529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98A-4D91-8C06-EC4D2E4D246C}"/>
                </c:ext>
              </c:extLst>
            </c:dLbl>
            <c:dLbl>
              <c:idx val="3"/>
              <c:layout>
                <c:manualLayout>
                  <c:x val="-8.9798829409800142E-3"/>
                  <c:y val="5.78794215154953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98A-4D91-8C06-EC4D2E4D246C}"/>
                </c:ext>
              </c:extLst>
            </c:dLbl>
            <c:dLbl>
              <c:idx val="4"/>
              <c:layout>
                <c:manualLayout>
                  <c:x val="0"/>
                  <c:y val="5.784298498951780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98A-4D91-8C06-EC4D2E4D246C}"/>
                </c:ext>
              </c:extLst>
            </c:dLbl>
            <c:dLbl>
              <c:idx val="5"/>
              <c:layout>
                <c:manualLayout>
                  <c:x val="0"/>
                  <c:y val="5.784298498951766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98A-4D91-8C06-EC4D2E4D246C}"/>
                </c:ext>
              </c:extLst>
            </c:dLbl>
            <c:dLbl>
              <c:idx val="6"/>
              <c:layout>
                <c:manualLayout>
                  <c:x val="0"/>
                  <c:y val="1.156859699790363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98A-4D91-8C06-EC4D2E4D24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New York Life</c:v>
                </c:pt>
                <c:pt idx="1">
                  <c:v>Prudential</c:v>
                </c:pt>
                <c:pt idx="2">
                  <c:v>MetLife</c:v>
                </c:pt>
                <c:pt idx="3">
                  <c:v>Pacific Life</c:v>
                </c:pt>
                <c:pt idx="5">
                  <c:v>Principal</c:v>
                </c:pt>
                <c:pt idx="6">
                  <c:v>Liberty Mutual</c:v>
                </c:pt>
              </c:strCache>
            </c:strRef>
          </c:cat>
          <c:val>
            <c:numRef>
              <c:f>Sheet1!$B$2:$B$8</c:f>
              <c:numCache>
                <c:formatCode>"$"#,##0.00_);[Red]\("$"#,##0.00\)</c:formatCode>
                <c:ptCount val="7"/>
                <c:pt idx="0">
                  <c:v>2100000</c:v>
                </c:pt>
                <c:pt idx="1">
                  <c:v>533959</c:v>
                </c:pt>
                <c:pt idx="2">
                  <c:v>370392</c:v>
                </c:pt>
                <c:pt idx="3">
                  <c:v>396000</c:v>
                </c:pt>
                <c:pt idx="4">
                  <c:v>532500</c:v>
                </c:pt>
                <c:pt idx="5">
                  <c:v>425010</c:v>
                </c:pt>
                <c:pt idx="6">
                  <c:v>852763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D6-4BF9-9C4F-E2C6969950B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Total Receipts</c:v>
                </c:pt>
              </c:strCache>
            </c:strRef>
          </c:tx>
          <c:spPr>
            <a:solidFill>
              <a:srgbClr val="1D345E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6.215092103260574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94D-48D2-BBC3-37F7BA174921}"/>
                </c:ext>
              </c:extLst>
            </c:dLbl>
            <c:dLbl>
              <c:idx val="1"/>
              <c:layout>
                <c:manualLayout>
                  <c:x val="0"/>
                  <c:y val="-5.784298498951660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94D-48D2-BBC3-37F7BA174921}"/>
                </c:ext>
              </c:extLst>
            </c:dLbl>
            <c:dLbl>
              <c:idx val="2"/>
              <c:layout>
                <c:manualLayout>
                  <c:x val="0"/>
                  <c:y val="-6.21460272592955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98A-4D91-8C06-EC4D2E4D246C}"/>
                </c:ext>
              </c:extLst>
            </c:dLbl>
            <c:dLbl>
              <c:idx val="3"/>
              <c:layout>
                <c:manualLayout>
                  <c:x val="0"/>
                  <c:y val="-5.784298498951766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28C-499E-8694-C6658D7DF562}"/>
                </c:ext>
              </c:extLst>
            </c:dLbl>
            <c:dLbl>
              <c:idx val="4"/>
              <c:layout>
                <c:manualLayout>
                  <c:x val="-4.9877314026098944E-17"/>
                  <c:y val="-5.623407900312475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98A-4D91-8C06-EC4D2E4D246C}"/>
                </c:ext>
              </c:extLst>
            </c:dLbl>
            <c:dLbl>
              <c:idx val="5"/>
              <c:layout>
                <c:manualLayout>
                  <c:x val="2.9933160770828199E-3"/>
                  <c:y val="-5.622965112288725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4DE-4AC4-B3B2-D40FAC3C427F}"/>
                </c:ext>
              </c:extLst>
            </c:dLbl>
            <c:dLbl>
              <c:idx val="6"/>
              <c:layout>
                <c:manualLayout>
                  <c:x val="0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98A-4D91-8C06-EC4D2E4D24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New York Life</c:v>
                </c:pt>
                <c:pt idx="1">
                  <c:v>Prudential</c:v>
                </c:pt>
                <c:pt idx="2">
                  <c:v>MetLife</c:v>
                </c:pt>
                <c:pt idx="3">
                  <c:v>Pacific Life</c:v>
                </c:pt>
                <c:pt idx="5">
                  <c:v>Principal</c:v>
                </c:pt>
                <c:pt idx="6">
                  <c:v>Liberty Mutual</c:v>
                </c:pt>
              </c:strCache>
            </c:strRef>
          </c:cat>
          <c:val>
            <c:numRef>
              <c:f>Sheet1!$C$2:$C$8</c:f>
              <c:numCache>
                <c:formatCode>"$"#,##0.00_);[Red]\("$"#,##0.00\)</c:formatCode>
                <c:ptCount val="7"/>
                <c:pt idx="0">
                  <c:v>2200000</c:v>
                </c:pt>
                <c:pt idx="1">
                  <c:v>626207</c:v>
                </c:pt>
                <c:pt idx="2">
                  <c:v>356360</c:v>
                </c:pt>
                <c:pt idx="3">
                  <c:v>527986</c:v>
                </c:pt>
                <c:pt idx="4">
                  <c:v>487146</c:v>
                </c:pt>
                <c:pt idx="5">
                  <c:v>356169</c:v>
                </c:pt>
                <c:pt idx="6">
                  <c:v>833058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D6-4BF9-9C4F-E2C6969950B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21241320"/>
        <c:axId val="320815240"/>
      </c:barChart>
      <c:catAx>
        <c:axId val="32124132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just"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320815240"/>
        <c:crosses val="autoZero"/>
        <c:auto val="1"/>
        <c:lblAlgn val="ctr"/>
        <c:lblOffset val="100"/>
        <c:noMultiLvlLbl val="0"/>
      </c:catAx>
      <c:valAx>
        <c:axId val="320815240"/>
        <c:scaling>
          <c:orientation val="minMax"/>
        </c:scaling>
        <c:delete val="1"/>
        <c:axPos val="t"/>
        <c:numFmt formatCode="&quot;$&quot;#,##0.00_);[Red]\(&quot;$&quot;#,##0.00\)" sourceLinked="1"/>
        <c:majorTickMark val="none"/>
        <c:minorTickMark val="none"/>
        <c:tickLblPos val="nextTo"/>
        <c:crossAx val="321241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429418721470991"/>
          <c:y val="9.7216205167554318E-2"/>
          <c:w val="0.49107777167576649"/>
          <c:h val="0.59860377094798278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Amount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1D3560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EAA-484A-81C1-3959A73FF85B}"/>
              </c:ext>
            </c:extLst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EAA-484A-81C1-3959A73FF85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EAA-484A-81C1-3959A73FF85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EAA-484A-81C1-3959A73FF85B}"/>
              </c:ext>
            </c:extLst>
          </c:dPt>
          <c:dLbls>
            <c:dLbl>
              <c:idx val="0"/>
              <c:layout>
                <c:manualLayout>
                  <c:x val="0.22719056434275356"/>
                  <c:y val="-1.045405279965830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800" b="1" i="0" u="none" strike="noStrike" kern="1200" baseline="0">
                        <a:solidFill>
                          <a:schemeClr val="bg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  <a:cs typeface="+mn-cs"/>
                      </a:defRPr>
                    </a:pPr>
                    <a:r>
                      <a:rPr lang="en-US" dirty="0">
                        <a:solidFill>
                          <a:schemeClr val="tx1"/>
                        </a:solidFill>
                      </a:rPr>
                      <a:t>$426,000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bg1"/>
                      </a:solidFill>
                      <a:latin typeface="Arial Narrow" panose="020B0606020202030204" pitchFamily="34" charset="0"/>
                      <a:ea typeface="Verdana" panose="020B0604030504040204" pitchFamily="34" charset="0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916575212911453"/>
                      <c:h val="0.1453506923659109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8EAA-484A-81C1-3959A73FF85B}"/>
                </c:ext>
              </c:extLst>
            </c:dLbl>
            <c:dLbl>
              <c:idx val="1"/>
              <c:layout>
                <c:manualLayout>
                  <c:x val="-0.1643351687292155"/>
                  <c:y val="-4.523156218107787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1" i="0" u="none" strike="noStrike" kern="1200" baseline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Verdana" panose="020B0604030504040204" pitchFamily="34" charset="0"/>
                        <a:cs typeface="+mn-cs"/>
                      </a:defRPr>
                    </a:pPr>
                    <a:r>
                      <a:rPr lang="en-US" sz="800" dirty="0"/>
                      <a:t>$106,500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Verdana" panose="020B0604030504040204" pitchFamily="34" charset="0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175505879508594"/>
                      <c:h val="0.1215793748533122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8EAA-484A-81C1-3959A73FF8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bg1"/>
                    </a:solidFill>
                    <a:latin typeface="Arial Narrow" panose="020B060602020203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Contributions to federal candidates</c:v>
                </c:pt>
                <c:pt idx="1">
                  <c:v>Contributions to committees</c:v>
                </c:pt>
              </c:strCache>
            </c:strRef>
          </c:cat>
          <c:val>
            <c:numRef>
              <c:f>Sheet1!$B$2:$B$3</c:f>
              <c:numCache>
                <c:formatCode>"$"#,##0_);[Red]\("$"#,##0\)</c:formatCode>
                <c:ptCount val="2"/>
                <c:pt idx="0" formatCode="&quot;$&quot;#,##0">
                  <c:v>110500</c:v>
                </c:pt>
                <c:pt idx="1">
                  <c:v>42500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EAA-484A-81C1-3959A73FF85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336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6013219791062601"/>
          <c:y val="0.10563666697100739"/>
          <c:w val="0.31929622441335526"/>
          <c:h val="0.788725791181834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EC1C2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43D-48DF-B806-127EACDD6D4E}"/>
              </c:ext>
            </c:extLst>
          </c:dPt>
          <c:dPt>
            <c:idx val="1"/>
            <c:invertIfNegative val="0"/>
            <c:bubble3D val="0"/>
            <c:spPr>
              <a:solidFill>
                <a:srgbClr val="1D345E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3D-48DF-B806-127EACDD6D4E}"/>
              </c:ext>
            </c:extLst>
          </c:dPt>
          <c:dPt>
            <c:idx val="2"/>
            <c:invertIfNegative val="0"/>
            <c:bubble3D val="0"/>
            <c:spPr>
              <a:solidFill>
                <a:srgbClr val="9DC3E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43D-48DF-B806-127EACDD6D4E}"/>
              </c:ext>
            </c:extLst>
          </c:dPt>
          <c:dPt>
            <c:idx val="4"/>
            <c:invertIfNegative val="0"/>
            <c:bubble3D val="0"/>
            <c:spPr>
              <a:solidFill>
                <a:srgbClr val="EC1C2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43D-48DF-B806-127EACDD6D4E}"/>
              </c:ext>
            </c:extLst>
          </c:dPt>
          <c:dPt>
            <c:idx val="5"/>
            <c:invertIfNegative val="0"/>
            <c:bubble3D val="0"/>
            <c:spPr>
              <a:solidFill>
                <a:srgbClr val="1D345E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43D-48DF-B806-127EACDD6D4E}"/>
              </c:ext>
            </c:extLst>
          </c:dPt>
          <c:dPt>
            <c:idx val="6"/>
            <c:invertIfNegative val="0"/>
            <c:bubble3D val="0"/>
            <c:spPr>
              <a:solidFill>
                <a:srgbClr val="9DC3E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743D-48DF-B806-127EACDD6D4E}"/>
              </c:ext>
            </c:extLst>
          </c:dPt>
          <c:dPt>
            <c:idx val="8"/>
            <c:invertIfNegative val="0"/>
            <c:bubble3D val="0"/>
            <c:spPr>
              <a:solidFill>
                <a:srgbClr val="EC1C2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743D-48DF-B806-127EACDD6D4E}"/>
              </c:ext>
            </c:extLst>
          </c:dPt>
          <c:dPt>
            <c:idx val="9"/>
            <c:invertIfNegative val="0"/>
            <c:bubble3D val="0"/>
            <c:spPr>
              <a:solidFill>
                <a:srgbClr val="1D345E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743D-48DF-B806-127EACDD6D4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Verdana" panose="020B060403050404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R/Senate</c:v>
                </c:pt>
                <c:pt idx="1">
                  <c:v>D/Senate</c:v>
                </c:pt>
                <c:pt idx="2">
                  <c:v>TOTAL SENATE</c:v>
                </c:pt>
                <c:pt idx="4">
                  <c:v>R/House</c:v>
                </c:pt>
                <c:pt idx="5">
                  <c:v>D/House</c:v>
                </c:pt>
                <c:pt idx="6">
                  <c:v>TOTAL HOUSE</c:v>
                </c:pt>
                <c:pt idx="8">
                  <c:v>Total to Rep federal candidates</c:v>
                </c:pt>
                <c:pt idx="9">
                  <c:v>Total to Dem federal candidates</c:v>
                </c:pt>
              </c:strCache>
            </c:strRef>
          </c:cat>
          <c:val>
            <c:numRef>
              <c:f>Sheet1!$B$2:$B$11</c:f>
              <c:numCache>
                <c:formatCode>"$"#,##0_);[Red]\("$"#,##0\)</c:formatCode>
                <c:ptCount val="10"/>
                <c:pt idx="0">
                  <c:v>32000</c:v>
                </c:pt>
                <c:pt idx="1">
                  <c:v>34000</c:v>
                </c:pt>
                <c:pt idx="2">
                  <c:v>66000</c:v>
                </c:pt>
                <c:pt idx="4">
                  <c:v>179000</c:v>
                </c:pt>
                <c:pt idx="5">
                  <c:v>181000</c:v>
                </c:pt>
                <c:pt idx="6">
                  <c:v>360000</c:v>
                </c:pt>
                <c:pt idx="8">
                  <c:v>211000</c:v>
                </c:pt>
                <c:pt idx="9">
                  <c:v>215000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743D-48DF-B806-127EACDD6D4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320812104"/>
        <c:axId val="320814848"/>
      </c:barChart>
      <c:catAx>
        <c:axId val="3208121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320814848"/>
        <c:crosses val="autoZero"/>
        <c:auto val="1"/>
        <c:lblAlgn val="ctr"/>
        <c:lblOffset val="100"/>
        <c:noMultiLvlLbl val="0"/>
      </c:catAx>
      <c:valAx>
        <c:axId val="320814848"/>
        <c:scaling>
          <c:orientation val="minMax"/>
        </c:scaling>
        <c:delete val="1"/>
        <c:axPos val="b"/>
        <c:numFmt formatCode="&quot;$&quot;#,##0_);[Red]\(&quot;$&quot;#,##0\)" sourceLinked="1"/>
        <c:majorTickMark val="none"/>
        <c:minorTickMark val="none"/>
        <c:tickLblPos val="nextTo"/>
        <c:crossAx val="320812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DD4E27-B02E-4B19-B1E7-7D381B5D1D95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4F61C0-1EE7-4298-8E94-4E2A6E85B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802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c.gov/data/committee/C00236414/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71713" y="1143000"/>
            <a:ext cx="23145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https://www.fec.gov/data/committee/C00236414/</a:t>
            </a:r>
            <a:r>
              <a:rPr lang="en-US" dirty="0"/>
              <a:t> </a:t>
            </a:r>
          </a:p>
          <a:p>
            <a:r>
              <a:rPr lang="en-US" dirty="0"/>
              <a:t>Accessed March 3,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F61C0-1EE7-4298-8E94-4E2A6E85B43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186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8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5" indent="0" algn="ctr">
              <a:buNone/>
              <a:defRPr sz="1500"/>
            </a:lvl2pPr>
            <a:lvl3pPr marL="685808" indent="0" algn="ctr">
              <a:buNone/>
              <a:defRPr sz="1350"/>
            </a:lvl3pPr>
            <a:lvl4pPr marL="1028713" indent="0" algn="ctr">
              <a:buNone/>
              <a:defRPr sz="1200"/>
            </a:lvl4pPr>
            <a:lvl5pPr marL="1371617" indent="0" algn="ctr">
              <a:buNone/>
              <a:defRPr sz="1200"/>
            </a:lvl5pPr>
            <a:lvl6pPr marL="1714521" indent="0" algn="ctr">
              <a:buNone/>
              <a:defRPr sz="1200"/>
            </a:lvl6pPr>
            <a:lvl7pPr marL="2057426" indent="0" algn="ctr">
              <a:buNone/>
              <a:defRPr sz="1200"/>
            </a:lvl7pPr>
            <a:lvl8pPr marL="2400330" indent="0" algn="ctr">
              <a:buNone/>
              <a:defRPr sz="1200"/>
            </a:lvl8pPr>
            <a:lvl9pPr marL="2743234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D258-4A72-41E2-AE06-8C04E5F33EE4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2C8C-6B16-49BD-81D2-C36E0569E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891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D258-4A72-41E2-AE06-8C04E5F33EE4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2C8C-6B16-49BD-81D2-C36E0569E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88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40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40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D258-4A72-41E2-AE06-8C04E5F33EE4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2C8C-6B16-49BD-81D2-C36E0569E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88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D258-4A72-41E2-AE06-8C04E5F33EE4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2C8C-6B16-49BD-81D2-C36E0569E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926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279658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119292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8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1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1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2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2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3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3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D258-4A72-41E2-AE06-8C04E5F33EE4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2C8C-6B16-49BD-81D2-C36E0569E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877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D258-4A72-41E2-AE06-8C04E5F33EE4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2C8C-6B16-49BD-81D2-C36E0569E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088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42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4" y="2241557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5" indent="0">
              <a:buNone/>
              <a:defRPr sz="1500" b="1"/>
            </a:lvl2pPr>
            <a:lvl3pPr marL="685808" indent="0">
              <a:buNone/>
              <a:defRPr sz="1350" b="1"/>
            </a:lvl3pPr>
            <a:lvl4pPr marL="1028713" indent="0">
              <a:buNone/>
              <a:defRPr sz="1200" b="1"/>
            </a:lvl4pPr>
            <a:lvl5pPr marL="1371617" indent="0">
              <a:buNone/>
              <a:defRPr sz="1200" b="1"/>
            </a:lvl5pPr>
            <a:lvl6pPr marL="1714521" indent="0">
              <a:buNone/>
              <a:defRPr sz="1200" b="1"/>
            </a:lvl6pPr>
            <a:lvl7pPr marL="2057426" indent="0">
              <a:buNone/>
              <a:defRPr sz="1200" b="1"/>
            </a:lvl7pPr>
            <a:lvl8pPr marL="2400330" indent="0">
              <a:buNone/>
              <a:defRPr sz="1200" b="1"/>
            </a:lvl8pPr>
            <a:lvl9pPr marL="2743234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4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241557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5" indent="0">
              <a:buNone/>
              <a:defRPr sz="1500" b="1"/>
            </a:lvl2pPr>
            <a:lvl3pPr marL="685808" indent="0">
              <a:buNone/>
              <a:defRPr sz="1350" b="1"/>
            </a:lvl3pPr>
            <a:lvl4pPr marL="1028713" indent="0">
              <a:buNone/>
              <a:defRPr sz="1200" b="1"/>
            </a:lvl4pPr>
            <a:lvl5pPr marL="1371617" indent="0">
              <a:buNone/>
              <a:defRPr sz="1200" b="1"/>
            </a:lvl5pPr>
            <a:lvl6pPr marL="1714521" indent="0">
              <a:buNone/>
              <a:defRPr sz="1200" b="1"/>
            </a:lvl6pPr>
            <a:lvl7pPr marL="2057426" indent="0">
              <a:buNone/>
              <a:defRPr sz="1200" b="1"/>
            </a:lvl7pPr>
            <a:lvl8pPr marL="2400330" indent="0">
              <a:buNone/>
              <a:defRPr sz="1200" b="1"/>
            </a:lvl8pPr>
            <a:lvl9pPr marL="2743234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D258-4A72-41E2-AE06-8C04E5F33EE4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2C8C-6B16-49BD-81D2-C36E0569E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45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D258-4A72-41E2-AE06-8C04E5F33EE4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2C8C-6B16-49BD-81D2-C36E0569E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843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D258-4A72-41E2-AE06-8C04E5F33EE4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2C8C-6B16-49BD-81D2-C36E0569E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424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6" y="1316575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6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5" indent="0">
              <a:buNone/>
              <a:defRPr sz="1050"/>
            </a:lvl2pPr>
            <a:lvl3pPr marL="685808" indent="0">
              <a:buNone/>
              <a:defRPr sz="900"/>
            </a:lvl3pPr>
            <a:lvl4pPr marL="1028713" indent="0">
              <a:buNone/>
              <a:defRPr sz="750"/>
            </a:lvl4pPr>
            <a:lvl5pPr marL="1371617" indent="0">
              <a:buNone/>
              <a:defRPr sz="750"/>
            </a:lvl5pPr>
            <a:lvl6pPr marL="1714521" indent="0">
              <a:buNone/>
              <a:defRPr sz="750"/>
            </a:lvl6pPr>
            <a:lvl7pPr marL="2057426" indent="0">
              <a:buNone/>
              <a:defRPr sz="750"/>
            </a:lvl7pPr>
            <a:lvl8pPr marL="2400330" indent="0">
              <a:buNone/>
              <a:defRPr sz="750"/>
            </a:lvl8pPr>
            <a:lvl9pPr marL="2743234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D258-4A72-41E2-AE06-8C04E5F33EE4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2C8C-6B16-49BD-81D2-C36E0569E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052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6" y="1316575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5" indent="0">
              <a:buNone/>
              <a:defRPr sz="2100"/>
            </a:lvl2pPr>
            <a:lvl3pPr marL="685808" indent="0">
              <a:buNone/>
              <a:defRPr sz="1800"/>
            </a:lvl3pPr>
            <a:lvl4pPr marL="1028713" indent="0">
              <a:buNone/>
              <a:defRPr sz="1500"/>
            </a:lvl4pPr>
            <a:lvl5pPr marL="1371617" indent="0">
              <a:buNone/>
              <a:defRPr sz="1500"/>
            </a:lvl5pPr>
            <a:lvl6pPr marL="1714521" indent="0">
              <a:buNone/>
              <a:defRPr sz="1500"/>
            </a:lvl6pPr>
            <a:lvl7pPr marL="2057426" indent="0">
              <a:buNone/>
              <a:defRPr sz="1500"/>
            </a:lvl7pPr>
            <a:lvl8pPr marL="2400330" indent="0">
              <a:buNone/>
              <a:defRPr sz="1500"/>
            </a:lvl8pPr>
            <a:lvl9pPr marL="2743234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6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5" indent="0">
              <a:buNone/>
              <a:defRPr sz="1050"/>
            </a:lvl2pPr>
            <a:lvl3pPr marL="685808" indent="0">
              <a:buNone/>
              <a:defRPr sz="900"/>
            </a:lvl3pPr>
            <a:lvl4pPr marL="1028713" indent="0">
              <a:buNone/>
              <a:defRPr sz="750"/>
            </a:lvl4pPr>
            <a:lvl5pPr marL="1371617" indent="0">
              <a:buNone/>
              <a:defRPr sz="750"/>
            </a:lvl5pPr>
            <a:lvl6pPr marL="1714521" indent="0">
              <a:buNone/>
              <a:defRPr sz="750"/>
            </a:lvl6pPr>
            <a:lvl7pPr marL="2057426" indent="0">
              <a:buNone/>
              <a:defRPr sz="750"/>
            </a:lvl7pPr>
            <a:lvl8pPr marL="2400330" indent="0">
              <a:buNone/>
              <a:defRPr sz="750"/>
            </a:lvl8pPr>
            <a:lvl9pPr marL="2743234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D258-4A72-41E2-AE06-8C04E5F33EE4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2C8C-6B16-49BD-81D2-C36E0569E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171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0" y="486842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0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42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AD258-4A72-41E2-AE06-8C04E5F33EE4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5" y="8475142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42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E2C8C-6B16-49BD-81D2-C36E0569E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291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8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2" indent="-171452" algn="l" defTabSz="685808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6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61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65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69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74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78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82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87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5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8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13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17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21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26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30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34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3" Type="http://schemas.openxmlformats.org/officeDocument/2006/relationships/chart" Target="../charts/chart1.xml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11" Type="http://schemas.openxmlformats.org/officeDocument/2006/relationships/image" Target="../media/image6.png"/><Relationship Id="rId5" Type="http://schemas.openxmlformats.org/officeDocument/2006/relationships/image" Target="../media/image1.jpeg"/><Relationship Id="rId10" Type="http://schemas.openxmlformats.org/officeDocument/2006/relationships/image" Target="../media/image5.png"/><Relationship Id="rId4" Type="http://schemas.openxmlformats.org/officeDocument/2006/relationships/chart" Target="../charts/chart2.xml"/><Relationship Id="rId9" Type="http://schemas.openxmlformats.org/officeDocument/2006/relationships/image" Target="../media/image4.png"/><Relationship Id="rId1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" name="Chart 96"/>
          <p:cNvGraphicFramePr/>
          <p:nvPr>
            <p:extLst>
              <p:ext uri="{D42A27DB-BD31-4B8C-83A1-F6EECF244321}">
                <p14:modId xmlns:p14="http://schemas.microsoft.com/office/powerpoint/2010/main" val="1155736486"/>
              </p:ext>
            </p:extLst>
          </p:nvPr>
        </p:nvGraphicFramePr>
        <p:xfrm>
          <a:off x="360089" y="5347916"/>
          <a:ext cx="6354483" cy="2258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2" name="Rectangle 91"/>
          <p:cNvSpPr/>
          <p:nvPr/>
        </p:nvSpPr>
        <p:spPr>
          <a:xfrm>
            <a:off x="-3655" y="1666627"/>
            <a:ext cx="6858000" cy="3318561"/>
          </a:xfrm>
          <a:prstGeom prst="rect">
            <a:avLst/>
          </a:prstGeom>
          <a:solidFill>
            <a:srgbClr val="EDF4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4815840" y="3357167"/>
            <a:ext cx="1822704" cy="13138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3" name="Chart 82"/>
          <p:cNvGraphicFramePr/>
          <p:nvPr>
            <p:extLst>
              <p:ext uri="{D42A27DB-BD31-4B8C-83A1-F6EECF244321}">
                <p14:modId xmlns:p14="http://schemas.microsoft.com/office/powerpoint/2010/main" val="3312044859"/>
              </p:ext>
            </p:extLst>
          </p:nvPr>
        </p:nvGraphicFramePr>
        <p:xfrm>
          <a:off x="4565679" y="3261747"/>
          <a:ext cx="2109445" cy="15168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Rectangle 6"/>
          <p:cNvSpPr/>
          <p:nvPr/>
        </p:nvSpPr>
        <p:spPr>
          <a:xfrm>
            <a:off x="688331" y="2395456"/>
            <a:ext cx="3686330" cy="1450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4815840" y="2047386"/>
            <a:ext cx="1822704" cy="9814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738686" y="4349631"/>
            <a:ext cx="824519" cy="4858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1735317" y="4349626"/>
            <a:ext cx="793857" cy="4929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2702389" y="4334153"/>
            <a:ext cx="884297" cy="5015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3728791" y="4334158"/>
            <a:ext cx="956700" cy="491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190" y="59643"/>
            <a:ext cx="1633993" cy="1166765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1333166"/>
            <a:ext cx="2617694" cy="333736"/>
          </a:xfrm>
          <a:prstGeom prst="rect">
            <a:avLst/>
          </a:prstGeom>
          <a:solidFill>
            <a:srgbClr val="EE1B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31918" y="1683658"/>
            <a:ext cx="4006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EE1B25"/>
                </a:solidFill>
                <a:latin typeface="Arial Narrow" panose="020B0606020202030204" pitchFamily="34" charset="0"/>
              </a:rPr>
              <a:t>BY THE NUMBERS: </a:t>
            </a:r>
            <a:r>
              <a:rPr lang="en-US" b="1" dirty="0">
                <a:solidFill>
                  <a:srgbClr val="1D345E"/>
                </a:solidFill>
                <a:latin typeface="Arial Narrow" panose="020B0606020202030204" pitchFamily="34" charset="0"/>
              </a:rPr>
              <a:t>2021-2022 CYCLE</a:t>
            </a:r>
            <a:endParaRPr lang="en-US" b="1" dirty="0">
              <a:solidFill>
                <a:srgbClr val="1E355F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1922" y="1321107"/>
            <a:ext cx="2454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PAC HIGHLIGHTS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73305" y="547412"/>
            <a:ext cx="4202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ED1B26"/>
                </a:solidFill>
                <a:latin typeface="Arial Narrow" panose="020B0606020202030204" pitchFamily="34" charset="0"/>
              </a:rPr>
              <a:t>2021-2022 Cycle Financial Report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63205" y="5060218"/>
            <a:ext cx="49325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1D345E"/>
                </a:solidFill>
                <a:latin typeface="Arial Narrow" panose="020B0606020202030204" pitchFamily="34" charset="0"/>
              </a:rPr>
              <a:t>TOTAL MONEY RAISED AND SPENT IN 2021-2022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776120" y="1750897"/>
            <a:ext cx="20818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1D345E"/>
                </a:solidFill>
                <a:latin typeface="Arial Narrow" panose="020B0606020202030204" pitchFamily="34" charset="0"/>
              </a:rPr>
              <a:t>CANDIDATES SUPPORTED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776120" y="3041815"/>
            <a:ext cx="1938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1D345E"/>
                </a:solidFill>
                <a:latin typeface="Arial Narrow" panose="020B0606020202030204" pitchFamily="34" charset="0"/>
              </a:rPr>
              <a:t>DISBURSEMENTS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53737" y="2010874"/>
            <a:ext cx="27088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1D345E"/>
                </a:solidFill>
                <a:latin typeface="Arial Narrow" panose="020B0606020202030204" pitchFamily="34" charset="0"/>
              </a:rPr>
              <a:t>CONTRIBUTIONS TO CANDIDATES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53732" y="3984693"/>
            <a:ext cx="24808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1D345E"/>
                </a:solidFill>
                <a:latin typeface="Arial Narrow" panose="020B0606020202030204" pitchFamily="34" charset="0"/>
              </a:rPr>
              <a:t>FINANCIAL REPORT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747691" y="2284438"/>
            <a:ext cx="917762" cy="0"/>
          </a:xfrm>
          <a:prstGeom prst="line">
            <a:avLst/>
          </a:prstGeom>
          <a:ln w="38100">
            <a:solidFill>
              <a:srgbClr val="EE1B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47691" y="4254809"/>
            <a:ext cx="917762" cy="0"/>
          </a:xfrm>
          <a:prstGeom prst="line">
            <a:avLst/>
          </a:prstGeom>
          <a:ln w="38100">
            <a:solidFill>
              <a:srgbClr val="EE1B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864473" y="3326584"/>
            <a:ext cx="917762" cy="0"/>
          </a:xfrm>
          <a:prstGeom prst="line">
            <a:avLst/>
          </a:prstGeom>
          <a:ln w="38100">
            <a:solidFill>
              <a:srgbClr val="EE1B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864473" y="2039028"/>
            <a:ext cx="917762" cy="0"/>
          </a:xfrm>
          <a:prstGeom prst="line">
            <a:avLst/>
          </a:prstGeom>
          <a:ln w="38100">
            <a:solidFill>
              <a:srgbClr val="EE1B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89565" y="4376238"/>
            <a:ext cx="1016757" cy="20005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700" b="1" dirty="0">
                <a:solidFill>
                  <a:srgbClr val="1D34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receipts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678298" y="4307724"/>
            <a:ext cx="1016757" cy="30777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700" b="1" dirty="0">
                <a:solidFill>
                  <a:srgbClr val="1D34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Cash balance beginning of year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651148" y="4321384"/>
            <a:ext cx="1016757" cy="30777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700" b="1" dirty="0">
                <a:solidFill>
                  <a:srgbClr val="1D34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Cash balance as of 10/19/22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675239" y="4305340"/>
            <a:ext cx="1125937" cy="30777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700" b="1" dirty="0">
                <a:solidFill>
                  <a:srgbClr val="1D34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disbursements to federal candidates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898536" y="2758474"/>
            <a:ext cx="88028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rgbClr val="EE1B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Republicans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784129" y="2758474"/>
            <a:ext cx="8097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rgbClr val="1D34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Democrats</a:t>
            </a:r>
          </a:p>
        </p:txBody>
      </p:sp>
      <p:sp>
        <p:nvSpPr>
          <p:cNvPr id="74" name="Oval 73"/>
          <p:cNvSpPr/>
          <p:nvPr/>
        </p:nvSpPr>
        <p:spPr>
          <a:xfrm>
            <a:off x="351692" y="2049665"/>
            <a:ext cx="328246" cy="328246"/>
          </a:xfrm>
          <a:prstGeom prst="ellipse">
            <a:avLst/>
          </a:prstGeom>
          <a:solidFill>
            <a:schemeClr val="bg1"/>
          </a:solidFill>
          <a:ln w="19050">
            <a:solidFill>
              <a:srgbClr val="EE1B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360084" y="4021811"/>
            <a:ext cx="328246" cy="328246"/>
          </a:xfrm>
          <a:prstGeom prst="ellipse">
            <a:avLst/>
          </a:prstGeom>
          <a:solidFill>
            <a:schemeClr val="bg1"/>
          </a:solidFill>
          <a:ln w="19050">
            <a:solidFill>
              <a:srgbClr val="EE1B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4478216" y="1790780"/>
            <a:ext cx="328246" cy="328246"/>
          </a:xfrm>
          <a:prstGeom prst="ellipse">
            <a:avLst/>
          </a:prstGeom>
          <a:solidFill>
            <a:schemeClr val="bg1"/>
          </a:solidFill>
          <a:ln w="19050">
            <a:solidFill>
              <a:srgbClr val="EE1B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4478216" y="3068595"/>
            <a:ext cx="328246" cy="328246"/>
          </a:xfrm>
          <a:prstGeom prst="ellipse">
            <a:avLst/>
          </a:prstGeom>
          <a:solidFill>
            <a:schemeClr val="bg1"/>
          </a:solidFill>
          <a:ln w="19050">
            <a:solidFill>
              <a:srgbClr val="EE1B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1" name="Chart 80"/>
          <p:cNvGraphicFramePr/>
          <p:nvPr>
            <p:extLst>
              <p:ext uri="{D42A27DB-BD31-4B8C-83A1-F6EECF244321}">
                <p14:modId xmlns:p14="http://schemas.microsoft.com/office/powerpoint/2010/main" val="2863534976"/>
              </p:ext>
            </p:extLst>
          </p:nvPr>
        </p:nvGraphicFramePr>
        <p:xfrm>
          <a:off x="749996" y="2340631"/>
          <a:ext cx="3784445" cy="158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002565" y="2482031"/>
            <a:ext cx="6286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EE1B25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48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5802960" y="2504558"/>
            <a:ext cx="706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1D345E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53</a:t>
            </a:r>
          </a:p>
        </p:txBody>
      </p:sp>
      <p:sp>
        <p:nvSpPr>
          <p:cNvPr id="91" name="Rectangle 90"/>
          <p:cNvSpPr/>
          <p:nvPr/>
        </p:nvSpPr>
        <p:spPr>
          <a:xfrm>
            <a:off x="0" y="0"/>
            <a:ext cx="6858000" cy="152400"/>
          </a:xfrm>
          <a:prstGeom prst="rect">
            <a:avLst/>
          </a:prstGeom>
          <a:solidFill>
            <a:srgbClr val="EE1B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077785" y="1161609"/>
            <a:ext cx="5308271" cy="0"/>
          </a:xfrm>
          <a:prstGeom prst="line">
            <a:avLst/>
          </a:prstGeom>
          <a:ln w="57150">
            <a:solidFill>
              <a:srgbClr val="EC1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05427" y="4560299"/>
            <a:ext cx="7737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rgbClr val="EE1B25"/>
                </a:solidFill>
                <a:latin typeface="Arial Narrow" panose="020B0606020202030204" pitchFamily="34" charset="0"/>
              </a:rPr>
              <a:t>$487,146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1709989" y="4560299"/>
            <a:ext cx="7737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rgbClr val="EE1B25"/>
                </a:solidFill>
                <a:latin typeface="Arial Narrow" panose="020B0606020202030204" pitchFamily="34" charset="0"/>
              </a:rPr>
              <a:t>$220,757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2670628" y="4560299"/>
            <a:ext cx="7737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rgbClr val="EE1B25"/>
                </a:solidFill>
                <a:latin typeface="Arial Narrow" panose="020B0606020202030204" pitchFamily="34" charset="0"/>
              </a:rPr>
              <a:t>$116,252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3680763" y="4546669"/>
            <a:ext cx="7737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rgbClr val="EE1B25"/>
                </a:solidFill>
                <a:latin typeface="Arial Narrow" panose="020B0606020202030204" pitchFamily="34" charset="0"/>
              </a:rPr>
              <a:t>$426,000	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968F67E-F444-4057-85DA-643E5A514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5292" y="4314698"/>
            <a:ext cx="168839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700" b="1" dirty="0">
                <a:solidFill>
                  <a:srgbClr val="1D3560"/>
                </a:solidFill>
                <a:latin typeface="+mj-lt"/>
              </a:rPr>
              <a:t>■</a:t>
            </a:r>
            <a:r>
              <a:rPr lang="en-US" altLang="en-US" sz="700" b="1" dirty="0">
                <a:latin typeface="+mj-lt"/>
              </a:rPr>
              <a:t> </a:t>
            </a:r>
            <a:r>
              <a:rPr lang="en-US" altLang="en-US" sz="700" dirty="0">
                <a:latin typeface="Arial" panose="020B0604020202020204" pitchFamily="34" charset="0"/>
                <a:cs typeface="Arial" panose="020B0604020202020204" pitchFamily="34" charset="0"/>
              </a:rPr>
              <a:t>Contributions to federal candidates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700" b="1" dirty="0">
                <a:solidFill>
                  <a:srgbClr val="9DC3E6"/>
                </a:solidFill>
              </a:rPr>
              <a:t>■</a:t>
            </a:r>
            <a:r>
              <a:rPr lang="en-US" altLang="en-US" sz="700" b="1" dirty="0">
                <a:latin typeface="+mj-lt"/>
              </a:rPr>
              <a:t> </a:t>
            </a:r>
            <a:r>
              <a:rPr lang="en-US" altLang="en-US" sz="700" dirty="0">
                <a:latin typeface="Arial" panose="020B0604020202020204" pitchFamily="34" charset="0"/>
                <a:cs typeface="Arial" panose="020B0604020202020204" pitchFamily="34" charset="0"/>
              </a:rPr>
              <a:t>Contributions to committees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6647" y="2066249"/>
            <a:ext cx="583254" cy="583254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9522" y="2041611"/>
            <a:ext cx="606899" cy="606899"/>
          </a:xfrm>
          <a:prstGeom prst="rect">
            <a:avLst/>
          </a:prstGeom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9968F67E-F444-4057-85DA-643E5A514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6477" y="7153994"/>
            <a:ext cx="156283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00" b="1" dirty="0">
                <a:solidFill>
                  <a:srgbClr val="9DC3E6"/>
                </a:solidFill>
              </a:rPr>
              <a:t>■</a:t>
            </a:r>
            <a:r>
              <a:rPr lang="en-US" altLang="en-US" sz="900" b="1" dirty="0"/>
              <a:t> </a:t>
            </a:r>
            <a:r>
              <a:rPr lang="en-US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Total disbursements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900" b="1" dirty="0">
                <a:solidFill>
                  <a:srgbClr val="1D3560"/>
                </a:solidFill>
                <a:latin typeface="+mj-lt"/>
              </a:rPr>
              <a:t>■</a:t>
            </a:r>
            <a:r>
              <a:rPr lang="en-US" altLang="en-US" sz="900" b="1" dirty="0">
                <a:latin typeface="+mj-lt"/>
              </a:rPr>
              <a:t> </a:t>
            </a:r>
            <a:r>
              <a:rPr lang="en-US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Total receipts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3701907" y="6117828"/>
            <a:ext cx="128453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900" b="1" dirty="0">
                <a:solidFill>
                  <a:srgbClr val="EE1B25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TRANSAMERICA PAC TOTALS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3967893" y="6523250"/>
            <a:ext cx="1178553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900" b="1" dirty="0">
                <a:solidFill>
                  <a:srgbClr val="1D34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$532,500 spent</a:t>
            </a:r>
          </a:p>
          <a:p>
            <a:r>
              <a:rPr lang="en-US" sz="900" b="1" dirty="0">
                <a:solidFill>
                  <a:srgbClr val="1D34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$487,146 raised</a:t>
            </a: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3566" y="3017406"/>
            <a:ext cx="439430" cy="439430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9669" y="1795761"/>
            <a:ext cx="334147" cy="334147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755" y="4008308"/>
            <a:ext cx="374258" cy="379252"/>
          </a:xfrm>
          <a:prstGeom prst="rect">
            <a:avLst/>
          </a:prstGeom>
        </p:spPr>
      </p:pic>
      <p:sp>
        <p:nvSpPr>
          <p:cNvPr id="51" name="TextBox 50"/>
          <p:cNvSpPr txBox="1"/>
          <p:nvPr/>
        </p:nvSpPr>
        <p:spPr>
          <a:xfrm>
            <a:off x="295426" y="2025633"/>
            <a:ext cx="4501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1D345E"/>
                </a:solidFill>
              </a:rPr>
              <a:t>21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295426" y="2145208"/>
            <a:ext cx="4501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1D345E"/>
                </a:solidFill>
              </a:rPr>
              <a:t>22</a:t>
            </a:r>
          </a:p>
        </p:txBody>
      </p:sp>
      <p:pic>
        <p:nvPicPr>
          <p:cNvPr id="53" name="Picture 5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8853" y="6559398"/>
            <a:ext cx="328766" cy="328766"/>
          </a:xfrm>
          <a:prstGeom prst="rect">
            <a:avLst/>
          </a:prstGeom>
        </p:spPr>
      </p:pic>
      <p:sp>
        <p:nvSpPr>
          <p:cNvPr id="54" name="TextBox 53"/>
          <p:cNvSpPr txBox="1"/>
          <p:nvPr/>
        </p:nvSpPr>
        <p:spPr>
          <a:xfrm>
            <a:off x="422635" y="6647501"/>
            <a:ext cx="11658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solidFill>
                  <a:srgbClr val="1D345E"/>
                </a:solidFill>
                <a:latin typeface="Arial Narrow" panose="020B0606020202030204" pitchFamily="34" charset="0"/>
              </a:rPr>
              <a:t>Transamerica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01590" y="3150082"/>
            <a:ext cx="678002" cy="646331"/>
          </a:xfrm>
          <a:prstGeom prst="rect">
            <a:avLst/>
          </a:prstGeom>
          <a:solidFill>
            <a:srgbClr val="EC1C24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chemeClr val="bg1"/>
                </a:solidFill>
              </a:rPr>
              <a:t>Up for Re-Elect 2022: </a:t>
            </a:r>
          </a:p>
          <a:p>
            <a:pPr algn="ctr"/>
            <a:r>
              <a:rPr lang="en-US" sz="600" dirty="0">
                <a:solidFill>
                  <a:schemeClr val="bg1"/>
                </a:solidFill>
              </a:rPr>
              <a:t>435 House Members</a:t>
            </a:r>
          </a:p>
          <a:p>
            <a:pPr algn="ctr"/>
            <a:r>
              <a:rPr lang="en-US" sz="600" dirty="0">
                <a:solidFill>
                  <a:schemeClr val="bg1"/>
                </a:solidFill>
              </a:rPr>
              <a:t> 35 Senators (21 R &amp; 14 D) </a:t>
            </a:r>
          </a:p>
        </p:txBody>
      </p:sp>
      <p:sp>
        <p:nvSpPr>
          <p:cNvPr id="122" name="object 44">
            <a:extLst>
              <a:ext uri="{FF2B5EF4-FFF2-40B4-BE49-F238E27FC236}">
                <a16:creationId xmlns:a16="http://schemas.microsoft.com/office/drawing/2014/main" id="{051A5D69-55A8-46D4-9D86-E493250566B9}"/>
              </a:ext>
            </a:extLst>
          </p:cNvPr>
          <p:cNvSpPr/>
          <p:nvPr/>
        </p:nvSpPr>
        <p:spPr>
          <a:xfrm>
            <a:off x="4" y="7606333"/>
            <a:ext cx="2804207" cy="306755"/>
          </a:xfrm>
          <a:custGeom>
            <a:avLst/>
            <a:gdLst/>
            <a:ahLst/>
            <a:cxnLst/>
            <a:rect l="l" t="t" r="r" b="b"/>
            <a:pathLst>
              <a:path w="6858000" h="405765">
                <a:moveTo>
                  <a:pt x="6858000" y="0"/>
                </a:moveTo>
                <a:lnTo>
                  <a:pt x="0" y="0"/>
                </a:lnTo>
                <a:lnTo>
                  <a:pt x="0" y="405612"/>
                </a:lnTo>
                <a:lnTo>
                  <a:pt x="6858000" y="405612"/>
                </a:lnTo>
                <a:lnTo>
                  <a:pt x="6858000" y="0"/>
                </a:lnTo>
                <a:close/>
              </a:path>
            </a:pathLst>
          </a:custGeom>
          <a:solidFill>
            <a:srgbClr val="EB0B19"/>
          </a:solidFill>
        </p:spPr>
        <p:txBody>
          <a:bodyPr wrap="square" lIns="0" tIns="0" rIns="0" bIns="0" rtlCol="0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Events Attended</a:t>
            </a:r>
            <a:endParaRPr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23" name="object 46">
            <a:extLst>
              <a:ext uri="{FF2B5EF4-FFF2-40B4-BE49-F238E27FC236}">
                <a16:creationId xmlns:a16="http://schemas.microsoft.com/office/drawing/2014/main" id="{6A7CC75D-3C6D-4665-ADCC-443B24D4E1EC}"/>
              </a:ext>
            </a:extLst>
          </p:cNvPr>
          <p:cNvSpPr/>
          <p:nvPr/>
        </p:nvSpPr>
        <p:spPr>
          <a:xfrm>
            <a:off x="159001" y="8161276"/>
            <a:ext cx="3875688" cy="709833"/>
          </a:xfrm>
          <a:custGeom>
            <a:avLst/>
            <a:gdLst/>
            <a:ahLst/>
            <a:cxnLst/>
            <a:rect l="l" t="t" r="r" b="b"/>
            <a:pathLst>
              <a:path w="6297295" h="871854">
                <a:moveTo>
                  <a:pt x="2964434" y="0"/>
                </a:moveTo>
                <a:lnTo>
                  <a:pt x="0" y="0"/>
                </a:lnTo>
                <a:lnTo>
                  <a:pt x="0" y="871359"/>
                </a:lnTo>
                <a:lnTo>
                  <a:pt x="2964434" y="871359"/>
                </a:lnTo>
                <a:lnTo>
                  <a:pt x="2964434" y="0"/>
                </a:lnTo>
                <a:close/>
              </a:path>
              <a:path w="6297295" h="871854">
                <a:moveTo>
                  <a:pt x="6297295" y="0"/>
                </a:moveTo>
                <a:lnTo>
                  <a:pt x="3354273" y="0"/>
                </a:lnTo>
                <a:lnTo>
                  <a:pt x="3354273" y="871359"/>
                </a:lnTo>
                <a:lnTo>
                  <a:pt x="6297295" y="871359"/>
                </a:lnTo>
                <a:lnTo>
                  <a:pt x="62972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53">
            <a:extLst>
              <a:ext uri="{FF2B5EF4-FFF2-40B4-BE49-F238E27FC236}">
                <a16:creationId xmlns:a16="http://schemas.microsoft.com/office/drawing/2014/main" id="{5B6BD228-E37D-4FA2-ABBB-D5DEC4650E67}"/>
              </a:ext>
            </a:extLst>
          </p:cNvPr>
          <p:cNvSpPr/>
          <p:nvPr/>
        </p:nvSpPr>
        <p:spPr>
          <a:xfrm>
            <a:off x="537795" y="8531002"/>
            <a:ext cx="142147" cy="17155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43">
            <a:extLst>
              <a:ext uri="{FF2B5EF4-FFF2-40B4-BE49-F238E27FC236}">
                <a16:creationId xmlns:a16="http://schemas.microsoft.com/office/drawing/2014/main" id="{B71A2408-C922-4322-A5AF-A7578390AE2C}"/>
              </a:ext>
            </a:extLst>
          </p:cNvPr>
          <p:cNvSpPr/>
          <p:nvPr/>
        </p:nvSpPr>
        <p:spPr>
          <a:xfrm>
            <a:off x="0" y="7924654"/>
            <a:ext cx="6858000" cy="1216035"/>
          </a:xfrm>
          <a:custGeom>
            <a:avLst/>
            <a:gdLst/>
            <a:ahLst/>
            <a:cxnLst/>
            <a:rect l="l" t="t" r="r" b="b"/>
            <a:pathLst>
              <a:path w="6858000" h="1245234">
                <a:moveTo>
                  <a:pt x="0" y="1244701"/>
                </a:moveTo>
                <a:lnTo>
                  <a:pt x="6858000" y="1244701"/>
                </a:lnTo>
                <a:lnTo>
                  <a:pt x="6858000" y="0"/>
                </a:lnTo>
                <a:lnTo>
                  <a:pt x="0" y="0"/>
                </a:lnTo>
                <a:lnTo>
                  <a:pt x="0" y="1244701"/>
                </a:lnTo>
                <a:close/>
              </a:path>
            </a:pathLst>
          </a:custGeom>
          <a:solidFill>
            <a:srgbClr val="EFEFE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5" name="object 46">
            <a:extLst>
              <a:ext uri="{FF2B5EF4-FFF2-40B4-BE49-F238E27FC236}">
                <a16:creationId xmlns:a16="http://schemas.microsoft.com/office/drawing/2014/main" id="{9A20363C-11FB-4BBF-9B6A-07FC6820B167}"/>
              </a:ext>
            </a:extLst>
          </p:cNvPr>
          <p:cNvSpPr/>
          <p:nvPr/>
        </p:nvSpPr>
        <p:spPr>
          <a:xfrm>
            <a:off x="286518" y="8107032"/>
            <a:ext cx="6297295" cy="871855"/>
          </a:xfrm>
          <a:custGeom>
            <a:avLst/>
            <a:gdLst/>
            <a:ahLst/>
            <a:cxnLst/>
            <a:rect l="l" t="t" r="r" b="b"/>
            <a:pathLst>
              <a:path w="6297295" h="871854">
                <a:moveTo>
                  <a:pt x="2964434" y="0"/>
                </a:moveTo>
                <a:lnTo>
                  <a:pt x="0" y="0"/>
                </a:lnTo>
                <a:lnTo>
                  <a:pt x="0" y="871359"/>
                </a:lnTo>
                <a:lnTo>
                  <a:pt x="2964434" y="871359"/>
                </a:lnTo>
                <a:lnTo>
                  <a:pt x="2964434" y="0"/>
                </a:lnTo>
                <a:close/>
              </a:path>
              <a:path w="6297295" h="871854">
                <a:moveTo>
                  <a:pt x="6297295" y="0"/>
                </a:moveTo>
                <a:lnTo>
                  <a:pt x="3354273" y="0"/>
                </a:lnTo>
                <a:lnTo>
                  <a:pt x="3354273" y="871359"/>
                </a:lnTo>
                <a:lnTo>
                  <a:pt x="6297295" y="871359"/>
                </a:lnTo>
                <a:lnTo>
                  <a:pt x="62972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914411"/>
            <a:endParaRPr dirty="0">
              <a:solidFill>
                <a:srgbClr val="40474B"/>
              </a:solidFill>
              <a:latin typeface="Arial"/>
            </a:endParaRPr>
          </a:p>
        </p:txBody>
      </p:sp>
      <p:sp>
        <p:nvSpPr>
          <p:cNvPr id="156" name="object 47">
            <a:extLst>
              <a:ext uri="{FF2B5EF4-FFF2-40B4-BE49-F238E27FC236}">
                <a16:creationId xmlns:a16="http://schemas.microsoft.com/office/drawing/2014/main" id="{09959626-4260-49CB-B5F2-489C4B06257B}"/>
              </a:ext>
            </a:extLst>
          </p:cNvPr>
          <p:cNvSpPr txBox="1"/>
          <p:nvPr/>
        </p:nvSpPr>
        <p:spPr>
          <a:xfrm>
            <a:off x="326713" y="8123832"/>
            <a:ext cx="2964815" cy="657872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defTabSz="914411">
              <a:spcBef>
                <a:spcPts val="30"/>
              </a:spcBef>
            </a:pPr>
            <a:endParaRPr sz="1050" dirty="0">
              <a:solidFill>
                <a:srgbClr val="40474B"/>
              </a:solidFill>
              <a:latin typeface="Times New Roman"/>
              <a:cs typeface="Times New Roman"/>
            </a:endParaRPr>
          </a:p>
          <a:p>
            <a:pPr marL="760105" defTabSz="914411"/>
            <a:endParaRPr sz="1200" dirty="0">
              <a:solidFill>
                <a:srgbClr val="1F355E"/>
              </a:solidFill>
              <a:latin typeface="Arial"/>
              <a:cs typeface="Arial"/>
            </a:endParaRPr>
          </a:p>
          <a:p>
            <a:pPr marL="1090943" defTabSz="914411">
              <a:spcBef>
                <a:spcPts val="35"/>
              </a:spcBef>
            </a:pPr>
            <a:r>
              <a:rPr lang="en-US" sz="2000" b="1" spc="-70" dirty="0">
                <a:solidFill>
                  <a:srgbClr val="EB0B19"/>
                </a:solidFill>
                <a:latin typeface="Arial"/>
                <a:cs typeface="Arial"/>
              </a:rPr>
              <a:t>     22</a:t>
            </a:r>
            <a:endParaRPr sz="2000" dirty="0">
              <a:solidFill>
                <a:srgbClr val="40474B"/>
              </a:solidFill>
              <a:latin typeface="Arial"/>
              <a:cs typeface="Arial"/>
            </a:endParaRPr>
          </a:p>
        </p:txBody>
      </p:sp>
      <p:sp>
        <p:nvSpPr>
          <p:cNvPr id="157" name="object 48">
            <a:extLst>
              <a:ext uri="{FF2B5EF4-FFF2-40B4-BE49-F238E27FC236}">
                <a16:creationId xmlns:a16="http://schemas.microsoft.com/office/drawing/2014/main" id="{A28BDD4A-0CF9-4F45-83C5-376AB7485BE2}"/>
              </a:ext>
            </a:extLst>
          </p:cNvPr>
          <p:cNvSpPr txBox="1"/>
          <p:nvPr/>
        </p:nvSpPr>
        <p:spPr>
          <a:xfrm>
            <a:off x="3640459" y="8139460"/>
            <a:ext cx="2943225" cy="657872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defTabSz="914411">
              <a:spcBef>
                <a:spcPts val="30"/>
              </a:spcBef>
            </a:pPr>
            <a:endParaRPr sz="1050" dirty="0">
              <a:solidFill>
                <a:srgbClr val="40474B"/>
              </a:solidFill>
              <a:latin typeface="Times New Roman"/>
              <a:cs typeface="Times New Roman"/>
            </a:endParaRPr>
          </a:p>
          <a:p>
            <a:pPr marL="803920" defTabSz="914411"/>
            <a:endParaRPr sz="1200" dirty="0">
              <a:solidFill>
                <a:srgbClr val="1F355E"/>
              </a:solidFill>
              <a:latin typeface="Arial"/>
              <a:cs typeface="Arial"/>
            </a:endParaRPr>
          </a:p>
          <a:p>
            <a:pPr marL="474351" algn="ctr" defTabSz="914411">
              <a:spcBef>
                <a:spcPts val="35"/>
              </a:spcBef>
            </a:pPr>
            <a:r>
              <a:rPr sz="2000" b="1" spc="-320" dirty="0">
                <a:solidFill>
                  <a:srgbClr val="EB0B19"/>
                </a:solidFill>
                <a:latin typeface="Arial"/>
                <a:cs typeface="Arial"/>
              </a:rPr>
              <a:t>1</a:t>
            </a:r>
            <a:r>
              <a:rPr lang="en-US" sz="2000" b="1" spc="-320" dirty="0">
                <a:solidFill>
                  <a:srgbClr val="EB0B19"/>
                </a:solidFill>
                <a:latin typeface="Arial"/>
                <a:cs typeface="Arial"/>
              </a:rPr>
              <a:t> 5 0 +</a:t>
            </a:r>
            <a:endParaRPr sz="2000" dirty="0">
              <a:solidFill>
                <a:srgbClr val="40474B"/>
              </a:solidFill>
              <a:latin typeface="Arial"/>
              <a:cs typeface="Arial"/>
            </a:endParaRPr>
          </a:p>
        </p:txBody>
      </p:sp>
      <p:grpSp>
        <p:nvGrpSpPr>
          <p:cNvPr id="158" name="object 49">
            <a:extLst>
              <a:ext uri="{FF2B5EF4-FFF2-40B4-BE49-F238E27FC236}">
                <a16:creationId xmlns:a16="http://schemas.microsoft.com/office/drawing/2014/main" id="{137BA48E-59AA-420E-8650-1E6485E2B84C}"/>
              </a:ext>
            </a:extLst>
          </p:cNvPr>
          <p:cNvGrpSpPr/>
          <p:nvPr/>
        </p:nvGrpSpPr>
        <p:grpSpPr>
          <a:xfrm>
            <a:off x="477711" y="8291962"/>
            <a:ext cx="3868510" cy="514984"/>
            <a:chOff x="928952" y="8444414"/>
            <a:chExt cx="3868510" cy="514984"/>
          </a:xfrm>
        </p:grpSpPr>
        <p:sp>
          <p:nvSpPr>
            <p:cNvPr id="159" name="object 50">
              <a:extLst>
                <a:ext uri="{FF2B5EF4-FFF2-40B4-BE49-F238E27FC236}">
                  <a16:creationId xmlns:a16="http://schemas.microsoft.com/office/drawing/2014/main" id="{2D9FF3FF-C185-4781-9F91-E17A30C6F788}"/>
                </a:ext>
              </a:extLst>
            </p:cNvPr>
            <p:cNvSpPr/>
            <p:nvPr/>
          </p:nvSpPr>
          <p:spPr>
            <a:xfrm>
              <a:off x="4298022" y="8444414"/>
              <a:ext cx="499440" cy="514616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defTabSz="914411"/>
              <a:endParaRPr>
                <a:solidFill>
                  <a:srgbClr val="40474B"/>
                </a:solidFill>
                <a:latin typeface="Arial"/>
              </a:endParaRPr>
            </a:p>
          </p:txBody>
        </p:sp>
        <p:sp>
          <p:nvSpPr>
            <p:cNvPr id="160" name="object 51">
              <a:extLst>
                <a:ext uri="{FF2B5EF4-FFF2-40B4-BE49-F238E27FC236}">
                  <a16:creationId xmlns:a16="http://schemas.microsoft.com/office/drawing/2014/main" id="{EA2BEF31-3F2E-448A-A5EE-94395C27AE7D}"/>
                </a:ext>
              </a:extLst>
            </p:cNvPr>
            <p:cNvSpPr/>
            <p:nvPr/>
          </p:nvSpPr>
          <p:spPr>
            <a:xfrm>
              <a:off x="928952" y="8444414"/>
              <a:ext cx="499745" cy="514984"/>
            </a:xfrm>
            <a:custGeom>
              <a:avLst/>
              <a:gdLst/>
              <a:ahLst/>
              <a:cxnLst/>
              <a:rect l="l" t="t" r="r" b="b"/>
              <a:pathLst>
                <a:path w="499744" h="514984">
                  <a:moveTo>
                    <a:pt x="249720" y="0"/>
                  </a:moveTo>
                  <a:lnTo>
                    <a:pt x="204831" y="4145"/>
                  </a:lnTo>
                  <a:lnTo>
                    <a:pt x="162582" y="16098"/>
                  </a:lnTo>
                  <a:lnTo>
                    <a:pt x="123679" y="35130"/>
                  </a:lnTo>
                  <a:lnTo>
                    <a:pt x="88826" y="60516"/>
                  </a:lnTo>
                  <a:lnTo>
                    <a:pt x="58729" y="91529"/>
                  </a:lnTo>
                  <a:lnTo>
                    <a:pt x="34092" y="127442"/>
                  </a:lnTo>
                  <a:lnTo>
                    <a:pt x="15622" y="167528"/>
                  </a:lnTo>
                  <a:lnTo>
                    <a:pt x="4023" y="211061"/>
                  </a:lnTo>
                  <a:lnTo>
                    <a:pt x="0" y="257314"/>
                  </a:lnTo>
                  <a:lnTo>
                    <a:pt x="4023" y="303564"/>
                  </a:lnTo>
                  <a:lnTo>
                    <a:pt x="15622" y="347094"/>
                  </a:lnTo>
                  <a:lnTo>
                    <a:pt x="34092" y="387178"/>
                  </a:lnTo>
                  <a:lnTo>
                    <a:pt x="58729" y="423089"/>
                  </a:lnTo>
                  <a:lnTo>
                    <a:pt x="88826" y="454101"/>
                  </a:lnTo>
                  <a:lnTo>
                    <a:pt x="123679" y="479486"/>
                  </a:lnTo>
                  <a:lnTo>
                    <a:pt x="162582" y="498518"/>
                  </a:lnTo>
                  <a:lnTo>
                    <a:pt x="204831" y="510471"/>
                  </a:lnTo>
                  <a:lnTo>
                    <a:pt x="249720" y="514616"/>
                  </a:lnTo>
                  <a:lnTo>
                    <a:pt x="294609" y="510471"/>
                  </a:lnTo>
                  <a:lnTo>
                    <a:pt x="336857" y="498518"/>
                  </a:lnTo>
                  <a:lnTo>
                    <a:pt x="375761" y="479486"/>
                  </a:lnTo>
                  <a:lnTo>
                    <a:pt x="410613" y="454101"/>
                  </a:lnTo>
                  <a:lnTo>
                    <a:pt x="440710" y="423089"/>
                  </a:lnTo>
                  <a:lnTo>
                    <a:pt x="465347" y="387178"/>
                  </a:lnTo>
                  <a:lnTo>
                    <a:pt x="483817" y="347094"/>
                  </a:lnTo>
                  <a:lnTo>
                    <a:pt x="495417" y="303564"/>
                  </a:lnTo>
                  <a:lnTo>
                    <a:pt x="499440" y="257314"/>
                  </a:lnTo>
                  <a:lnTo>
                    <a:pt x="495417" y="211061"/>
                  </a:lnTo>
                  <a:lnTo>
                    <a:pt x="483817" y="167528"/>
                  </a:lnTo>
                  <a:lnTo>
                    <a:pt x="465347" y="127442"/>
                  </a:lnTo>
                  <a:lnTo>
                    <a:pt x="440710" y="91529"/>
                  </a:lnTo>
                  <a:lnTo>
                    <a:pt x="410613" y="60516"/>
                  </a:lnTo>
                  <a:lnTo>
                    <a:pt x="375761" y="35130"/>
                  </a:lnTo>
                  <a:lnTo>
                    <a:pt x="336857" y="16098"/>
                  </a:lnTo>
                  <a:lnTo>
                    <a:pt x="294609" y="4145"/>
                  </a:lnTo>
                  <a:lnTo>
                    <a:pt x="249720" y="0"/>
                  </a:lnTo>
                  <a:close/>
                </a:path>
              </a:pathLst>
            </a:custGeom>
            <a:solidFill>
              <a:srgbClr val="20365D"/>
            </a:solidFill>
          </p:spPr>
          <p:txBody>
            <a:bodyPr wrap="square" lIns="0" tIns="0" rIns="0" bIns="0" rtlCol="0"/>
            <a:lstStyle/>
            <a:p>
              <a:pPr defTabSz="914411"/>
              <a:endParaRPr dirty="0">
                <a:solidFill>
                  <a:srgbClr val="40474B"/>
                </a:solidFill>
                <a:latin typeface="Arial"/>
              </a:endParaRPr>
            </a:p>
          </p:txBody>
        </p:sp>
        <p:sp>
          <p:nvSpPr>
            <p:cNvPr id="161" name="object 52">
              <a:extLst>
                <a:ext uri="{FF2B5EF4-FFF2-40B4-BE49-F238E27FC236}">
                  <a16:creationId xmlns:a16="http://schemas.microsoft.com/office/drawing/2014/main" id="{1FFEB1A4-89E4-487A-9029-E49B6E202CF9}"/>
                </a:ext>
              </a:extLst>
            </p:cNvPr>
            <p:cNvSpPr/>
            <p:nvPr/>
          </p:nvSpPr>
          <p:spPr>
            <a:xfrm>
              <a:off x="1009768" y="8687199"/>
              <a:ext cx="320675" cy="161290"/>
            </a:xfrm>
            <a:custGeom>
              <a:avLst/>
              <a:gdLst/>
              <a:ahLst/>
              <a:cxnLst/>
              <a:rect l="l" t="t" r="r" b="b"/>
              <a:pathLst>
                <a:path w="320675" h="161290">
                  <a:moveTo>
                    <a:pt x="69037" y="0"/>
                  </a:moveTo>
                  <a:lnTo>
                    <a:pt x="6032" y="0"/>
                  </a:lnTo>
                  <a:lnTo>
                    <a:pt x="0" y="6032"/>
                  </a:lnTo>
                  <a:lnTo>
                    <a:pt x="0" y="154825"/>
                  </a:lnTo>
                  <a:lnTo>
                    <a:pt x="6032" y="160845"/>
                  </a:lnTo>
                  <a:lnTo>
                    <a:pt x="69037" y="160845"/>
                  </a:lnTo>
                  <a:lnTo>
                    <a:pt x="75069" y="154825"/>
                  </a:lnTo>
                  <a:lnTo>
                    <a:pt x="75069" y="147446"/>
                  </a:lnTo>
                  <a:lnTo>
                    <a:pt x="13411" y="147446"/>
                  </a:lnTo>
                  <a:lnTo>
                    <a:pt x="13411" y="13411"/>
                  </a:lnTo>
                  <a:lnTo>
                    <a:pt x="75069" y="13411"/>
                  </a:lnTo>
                  <a:lnTo>
                    <a:pt x="75069" y="6032"/>
                  </a:lnTo>
                  <a:lnTo>
                    <a:pt x="69037" y="0"/>
                  </a:lnTo>
                  <a:close/>
                </a:path>
                <a:path w="320675" h="161290">
                  <a:moveTo>
                    <a:pt x="231997" y="143421"/>
                  </a:moveTo>
                  <a:lnTo>
                    <a:pt x="75069" y="143421"/>
                  </a:lnTo>
                  <a:lnTo>
                    <a:pt x="83108" y="146100"/>
                  </a:lnTo>
                  <a:lnTo>
                    <a:pt x="91160" y="148120"/>
                  </a:lnTo>
                  <a:lnTo>
                    <a:pt x="203085" y="148120"/>
                  </a:lnTo>
                  <a:lnTo>
                    <a:pt x="214216" y="147480"/>
                  </a:lnTo>
                  <a:lnTo>
                    <a:pt x="225282" y="145521"/>
                  </a:lnTo>
                  <a:lnTo>
                    <a:pt x="231997" y="143421"/>
                  </a:lnTo>
                  <a:close/>
                </a:path>
                <a:path w="320675" h="161290">
                  <a:moveTo>
                    <a:pt x="75069" y="13411"/>
                  </a:moveTo>
                  <a:lnTo>
                    <a:pt x="61671" y="13411"/>
                  </a:lnTo>
                  <a:lnTo>
                    <a:pt x="61671" y="147446"/>
                  </a:lnTo>
                  <a:lnTo>
                    <a:pt x="75069" y="147446"/>
                  </a:lnTo>
                  <a:lnTo>
                    <a:pt x="75069" y="143421"/>
                  </a:lnTo>
                  <a:lnTo>
                    <a:pt x="231997" y="143421"/>
                  </a:lnTo>
                  <a:lnTo>
                    <a:pt x="235971" y="142178"/>
                  </a:lnTo>
                  <a:lnTo>
                    <a:pt x="245973" y="137388"/>
                  </a:lnTo>
                  <a:lnTo>
                    <a:pt x="252441" y="134048"/>
                  </a:lnTo>
                  <a:lnTo>
                    <a:pt x="91160" y="134048"/>
                  </a:lnTo>
                  <a:lnTo>
                    <a:pt x="82448" y="132029"/>
                  </a:lnTo>
                  <a:lnTo>
                    <a:pt x="75069" y="128676"/>
                  </a:lnTo>
                  <a:lnTo>
                    <a:pt x="75069" y="38201"/>
                  </a:lnTo>
                  <a:lnTo>
                    <a:pt x="111466" y="38201"/>
                  </a:lnTo>
                  <a:lnTo>
                    <a:pt x="107238" y="35521"/>
                  </a:lnTo>
                  <a:lnTo>
                    <a:pt x="99576" y="31384"/>
                  </a:lnTo>
                  <a:lnTo>
                    <a:pt x="91659" y="28063"/>
                  </a:lnTo>
                  <a:lnTo>
                    <a:pt x="83489" y="25624"/>
                  </a:lnTo>
                  <a:lnTo>
                    <a:pt x="75069" y="24129"/>
                  </a:lnTo>
                  <a:lnTo>
                    <a:pt x="75069" y="13411"/>
                  </a:lnTo>
                  <a:close/>
                </a:path>
                <a:path w="320675" h="161290">
                  <a:moveTo>
                    <a:pt x="316523" y="69697"/>
                  </a:moveTo>
                  <a:lnTo>
                    <a:pt x="295567" y="69697"/>
                  </a:lnTo>
                  <a:lnTo>
                    <a:pt x="303606" y="71716"/>
                  </a:lnTo>
                  <a:lnTo>
                    <a:pt x="310311" y="83781"/>
                  </a:lnTo>
                  <a:lnTo>
                    <a:pt x="240614" y="125336"/>
                  </a:lnTo>
                  <a:lnTo>
                    <a:pt x="203746" y="134048"/>
                  </a:lnTo>
                  <a:lnTo>
                    <a:pt x="252441" y="134048"/>
                  </a:lnTo>
                  <a:lnTo>
                    <a:pt x="306959" y="105892"/>
                  </a:lnTo>
                  <a:lnTo>
                    <a:pt x="314950" y="99409"/>
                  </a:lnTo>
                  <a:lnTo>
                    <a:pt x="319611" y="90730"/>
                  </a:lnTo>
                  <a:lnTo>
                    <a:pt x="320628" y="80919"/>
                  </a:lnTo>
                  <a:lnTo>
                    <a:pt x="317690" y="71043"/>
                  </a:lnTo>
                  <a:lnTo>
                    <a:pt x="316523" y="69697"/>
                  </a:lnTo>
                  <a:close/>
                </a:path>
                <a:path w="320675" h="161290">
                  <a:moveTo>
                    <a:pt x="111466" y="38201"/>
                  </a:moveTo>
                  <a:lnTo>
                    <a:pt x="75069" y="38201"/>
                  </a:lnTo>
                  <a:lnTo>
                    <a:pt x="81593" y="39482"/>
                  </a:lnTo>
                  <a:lnTo>
                    <a:pt x="88053" y="41389"/>
                  </a:lnTo>
                  <a:lnTo>
                    <a:pt x="94388" y="44048"/>
                  </a:lnTo>
                  <a:lnTo>
                    <a:pt x="100533" y="47586"/>
                  </a:lnTo>
                  <a:lnTo>
                    <a:pt x="105197" y="50602"/>
                  </a:lnTo>
                  <a:lnTo>
                    <a:pt x="111679" y="54624"/>
                  </a:lnTo>
                  <a:lnTo>
                    <a:pt x="126831" y="58143"/>
                  </a:lnTo>
                  <a:lnTo>
                    <a:pt x="157505" y="59651"/>
                  </a:lnTo>
                  <a:lnTo>
                    <a:pt x="182308" y="59651"/>
                  </a:lnTo>
                  <a:lnTo>
                    <a:pt x="189866" y="61180"/>
                  </a:lnTo>
                  <a:lnTo>
                    <a:pt x="196043" y="65347"/>
                  </a:lnTo>
                  <a:lnTo>
                    <a:pt x="200210" y="71524"/>
                  </a:lnTo>
                  <a:lnTo>
                    <a:pt x="201739" y="79082"/>
                  </a:lnTo>
                  <a:lnTo>
                    <a:pt x="201739" y="86461"/>
                  </a:lnTo>
                  <a:lnTo>
                    <a:pt x="190041" y="87832"/>
                  </a:lnTo>
                  <a:lnTo>
                    <a:pt x="178533" y="88890"/>
                  </a:lnTo>
                  <a:lnTo>
                    <a:pt x="167906" y="89572"/>
                  </a:lnTo>
                  <a:lnTo>
                    <a:pt x="158851" y="89814"/>
                  </a:lnTo>
                  <a:lnTo>
                    <a:pt x="154825" y="89814"/>
                  </a:lnTo>
                  <a:lnTo>
                    <a:pt x="152146" y="92494"/>
                  </a:lnTo>
                  <a:lnTo>
                    <a:pt x="152146" y="100533"/>
                  </a:lnTo>
                  <a:lnTo>
                    <a:pt x="154825" y="103212"/>
                  </a:lnTo>
                  <a:lnTo>
                    <a:pt x="158851" y="103212"/>
                  </a:lnTo>
                  <a:lnTo>
                    <a:pt x="174913" y="102689"/>
                  </a:lnTo>
                  <a:lnTo>
                    <a:pt x="195375" y="101034"/>
                  </a:lnTo>
                  <a:lnTo>
                    <a:pt x="216339" y="98122"/>
                  </a:lnTo>
                  <a:lnTo>
                    <a:pt x="233908" y="93827"/>
                  </a:lnTo>
                  <a:lnTo>
                    <a:pt x="261037" y="83781"/>
                  </a:lnTo>
                  <a:lnTo>
                    <a:pt x="214477" y="83781"/>
                  </a:lnTo>
                  <a:lnTo>
                    <a:pt x="214477" y="78409"/>
                  </a:lnTo>
                  <a:lnTo>
                    <a:pt x="211890" y="65650"/>
                  </a:lnTo>
                  <a:lnTo>
                    <a:pt x="204843" y="55213"/>
                  </a:lnTo>
                  <a:lnTo>
                    <a:pt x="194401" y="48166"/>
                  </a:lnTo>
                  <a:lnTo>
                    <a:pt x="181635" y="45580"/>
                  </a:lnTo>
                  <a:lnTo>
                    <a:pt x="156832" y="45580"/>
                  </a:lnTo>
                  <a:lnTo>
                    <a:pt x="128823" y="44385"/>
                  </a:lnTo>
                  <a:lnTo>
                    <a:pt x="116205" y="41555"/>
                  </a:lnTo>
                  <a:lnTo>
                    <a:pt x="111466" y="38201"/>
                  </a:lnTo>
                  <a:close/>
                </a:path>
                <a:path w="320675" h="161290">
                  <a:moveTo>
                    <a:pt x="292144" y="58036"/>
                  </a:moveTo>
                  <a:lnTo>
                    <a:pt x="282168" y="60985"/>
                  </a:lnTo>
                  <a:lnTo>
                    <a:pt x="228549" y="80429"/>
                  </a:lnTo>
                  <a:lnTo>
                    <a:pt x="225196" y="81762"/>
                  </a:lnTo>
                  <a:lnTo>
                    <a:pt x="219837" y="83108"/>
                  </a:lnTo>
                  <a:lnTo>
                    <a:pt x="214477" y="83781"/>
                  </a:lnTo>
                  <a:lnTo>
                    <a:pt x="261037" y="83781"/>
                  </a:lnTo>
                  <a:lnTo>
                    <a:pt x="288201" y="73723"/>
                  </a:lnTo>
                  <a:lnTo>
                    <a:pt x="288861" y="73723"/>
                  </a:lnTo>
                  <a:lnTo>
                    <a:pt x="288861" y="73050"/>
                  </a:lnTo>
                  <a:lnTo>
                    <a:pt x="295567" y="69697"/>
                  </a:lnTo>
                  <a:lnTo>
                    <a:pt x="316523" y="69697"/>
                  </a:lnTo>
                  <a:lnTo>
                    <a:pt x="311100" y="63441"/>
                  </a:lnTo>
                  <a:lnTo>
                    <a:pt x="302186" y="58980"/>
                  </a:lnTo>
                  <a:lnTo>
                    <a:pt x="292144" y="5803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defTabSz="914411"/>
              <a:endParaRPr>
                <a:solidFill>
                  <a:srgbClr val="40474B"/>
                </a:solidFill>
                <a:latin typeface="Arial"/>
              </a:endParaRPr>
            </a:p>
          </p:txBody>
        </p:sp>
        <p:sp>
          <p:nvSpPr>
            <p:cNvPr id="162" name="object 53">
              <a:extLst>
                <a:ext uri="{FF2B5EF4-FFF2-40B4-BE49-F238E27FC236}">
                  <a16:creationId xmlns:a16="http://schemas.microsoft.com/office/drawing/2014/main" id="{3A244756-26EF-4C22-8BD4-C82111F1CB5C}"/>
                </a:ext>
              </a:extLst>
            </p:cNvPr>
            <p:cNvSpPr/>
            <p:nvPr/>
          </p:nvSpPr>
          <p:spPr>
            <a:xfrm>
              <a:off x="1141804" y="8526348"/>
              <a:ext cx="189674" cy="189001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defTabSz="914411"/>
              <a:endParaRPr>
                <a:solidFill>
                  <a:srgbClr val="40474B"/>
                </a:solidFill>
                <a:latin typeface="Arial"/>
              </a:endParaRPr>
            </a:p>
          </p:txBody>
        </p:sp>
      </p:grpSp>
      <p:sp>
        <p:nvSpPr>
          <p:cNvPr id="163" name="TextBox 162">
            <a:extLst>
              <a:ext uri="{FF2B5EF4-FFF2-40B4-BE49-F238E27FC236}">
                <a16:creationId xmlns:a16="http://schemas.microsoft.com/office/drawing/2014/main" id="{08C279AC-281E-498F-8A8D-C69B1BF8E6D5}"/>
              </a:ext>
            </a:extLst>
          </p:cNvPr>
          <p:cNvSpPr txBox="1"/>
          <p:nvPr/>
        </p:nvSpPr>
        <p:spPr>
          <a:xfrm>
            <a:off x="644704" y="8297174"/>
            <a:ext cx="2512334" cy="20245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914411"/>
            <a:r>
              <a:rPr lang="en-US" sz="1100" b="1" dirty="0">
                <a:solidFill>
                  <a:srgbClr val="1F355E"/>
                </a:solidFill>
                <a:latin typeface="Arial"/>
                <a:cs typeface="Arial"/>
              </a:rPr>
              <a:t>Hosted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CB25E245-A9A7-4D25-AAC2-BBC9FC12EB37}"/>
              </a:ext>
            </a:extLst>
          </p:cNvPr>
          <p:cNvSpPr txBox="1"/>
          <p:nvPr/>
        </p:nvSpPr>
        <p:spPr>
          <a:xfrm>
            <a:off x="4187774" y="8281094"/>
            <a:ext cx="2512334" cy="20245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914411"/>
            <a:r>
              <a:rPr lang="en-US" sz="1100" b="1" dirty="0">
                <a:solidFill>
                  <a:srgbClr val="1F355E"/>
                </a:solidFill>
                <a:latin typeface="Arial"/>
                <a:cs typeface="Arial"/>
              </a:rPr>
              <a:t>ATTENDED</a:t>
            </a:r>
          </a:p>
        </p:txBody>
      </p:sp>
    </p:spTree>
    <p:extLst>
      <p:ext uri="{BB962C8B-B14F-4D97-AF65-F5344CB8AC3E}">
        <p14:creationId xmlns:p14="http://schemas.microsoft.com/office/powerpoint/2010/main" val="1037763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3FB95E2ADFC24BACD02223447B2B04" ma:contentTypeVersion="" ma:contentTypeDescription="Create a new document." ma:contentTypeScope="" ma:versionID="6bae594c864a9e4631fb5d7f4ded9005">
  <xsd:schema xmlns:xsd="http://www.w3.org/2001/XMLSchema" xmlns:xs="http://www.w3.org/2001/XMLSchema" xmlns:p="http://schemas.microsoft.com/office/2006/metadata/properties" xmlns:ns2="483df71b-a269-4d8a-a584-142ff20a1c6d" targetNamespace="http://schemas.microsoft.com/office/2006/metadata/properties" ma:root="true" ma:fieldsID="eef73cbc77e0d610cb3bbb34968270ea" ns2:_="">
    <xsd:import namespace="483df71b-a269-4d8a-a584-142ff20a1c6d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3df71b-a269-4d8a-a584-142ff20a1c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5D77126-FC36-4D05-972D-0CAFBF4AAEB3}"/>
</file>

<file path=customXml/itemProps2.xml><?xml version="1.0" encoding="utf-8"?>
<ds:datastoreItem xmlns:ds="http://schemas.openxmlformats.org/officeDocument/2006/customXml" ds:itemID="{FB221D50-7F43-4ADB-8EFD-59473F2D0FD9}"/>
</file>

<file path=customXml/itemProps3.xml><?xml version="1.0" encoding="utf-8"?>
<ds:datastoreItem xmlns:ds="http://schemas.openxmlformats.org/officeDocument/2006/customXml" ds:itemID="{26C13D8F-FFC8-4680-B1E4-4A07AC96792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4672</TotalTime>
  <Words>150</Words>
  <Application>Microsoft Office PowerPoint</Application>
  <PresentationFormat>Letter Paper (8.5x11 in)</PresentationFormat>
  <Paragraphs>61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Georgia</vt:lpstr>
      <vt:lpstr>Times New Roman</vt:lpstr>
      <vt:lpstr>Office Theme</vt:lpstr>
      <vt:lpstr>PowerPoint Presentation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Lee, Jeanne</dc:creator>
  <cp:lastModifiedBy>Myers, Michael</cp:lastModifiedBy>
  <cp:revision>142</cp:revision>
  <cp:lastPrinted>2022-10-25T15:35:54Z</cp:lastPrinted>
  <dcterms:created xsi:type="dcterms:W3CDTF">2020-03-03T19:35:21Z</dcterms:created>
  <dcterms:modified xsi:type="dcterms:W3CDTF">2022-12-14T15:49:39Z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0x010100833FB95E2ADFC24BACD02223447B2B04</vt:lpwstr>
  </property>
</Properties>
</file>